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96" r:id="rId1"/>
  </p:sldMasterIdLst>
  <p:notesMasterIdLst>
    <p:notesMasterId r:id="rId18"/>
  </p:notesMasterIdLst>
  <p:handoutMasterIdLst>
    <p:handoutMasterId r:id="rId19"/>
  </p:handoutMasterIdLst>
  <p:sldIdLst>
    <p:sldId id="334" r:id="rId2"/>
    <p:sldId id="330" r:id="rId3"/>
    <p:sldId id="307" r:id="rId4"/>
    <p:sldId id="308" r:id="rId5"/>
    <p:sldId id="309" r:id="rId6"/>
    <p:sldId id="310" r:id="rId7"/>
    <p:sldId id="329" r:id="rId8"/>
    <p:sldId id="311" r:id="rId9"/>
    <p:sldId id="322" r:id="rId10"/>
    <p:sldId id="327" r:id="rId11"/>
    <p:sldId id="328" r:id="rId12"/>
    <p:sldId id="323" r:id="rId13"/>
    <p:sldId id="324" r:id="rId14"/>
    <p:sldId id="333" r:id="rId15"/>
    <p:sldId id="332" r:id="rId16"/>
    <p:sldId id="331" r:id="rId17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1">
          <p15:clr>
            <a:srgbClr val="A4A3A4"/>
          </p15:clr>
        </p15:guide>
        <p15:guide id="2" pos="213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mir Alexander Fouad" initials="AAF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029" autoAdjust="0"/>
  </p:normalViewPr>
  <p:slideViewPr>
    <p:cSldViewPr>
      <p:cViewPr varScale="1">
        <p:scale>
          <a:sx n="57" d="100"/>
          <a:sy n="57" d="100"/>
        </p:scale>
        <p:origin x="17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780" y="-66"/>
      </p:cViewPr>
      <p:guideLst>
        <p:guide orient="horz" pos="3121"/>
        <p:guide pos="213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b418554\AppData\Local\Temp\notes53F367\Figure%201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b418554\AppData\Local\Temp\notes53F367\Figure%201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b418554\AppData\Local\Temp\notes53F367\Figure%2020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b418554\AppData\Local\Temp\notes53F367\Figure%2020b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b418554\AppData\Local\Temp\notes53F367\Figure%2020c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aggregate!$B$3:$C$3</c:f>
              <c:strCache>
                <c:ptCount val="1"/>
                <c:pt idx="0">
                  <c:v>million USD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aggregate!$D$2:$M$2</c:f>
              <c:strCache>
                <c:ptCount val="10"/>
                <c:pt idx="0">
                  <c:v>Mexico</c:v>
                </c:pt>
                <c:pt idx="1">
                  <c:v>South Africa</c:v>
                </c:pt>
                <c:pt idx="2">
                  <c:v>Colombia</c:v>
                </c:pt>
                <c:pt idx="3">
                  <c:v>Peru</c:v>
                </c:pt>
                <c:pt idx="4">
                  <c:v>Panama</c:v>
                </c:pt>
                <c:pt idx="5">
                  <c:v>Costa Rica</c:v>
                </c:pt>
                <c:pt idx="6">
                  <c:v>Guatemala</c:v>
                </c:pt>
                <c:pt idx="7">
                  <c:v>El Salvador</c:v>
                </c:pt>
                <c:pt idx="8">
                  <c:v>Honduras</c:v>
                </c:pt>
                <c:pt idx="9">
                  <c:v>Nicaragua</c:v>
                </c:pt>
              </c:strCache>
            </c:strRef>
          </c:cat>
          <c:val>
            <c:numRef>
              <c:f>aggregate!$D$3:$M$3</c:f>
              <c:numCache>
                <c:formatCode>#,##0.00</c:formatCode>
                <c:ptCount val="10"/>
                <c:pt idx="0">
                  <c:v>111.05946400000001</c:v>
                </c:pt>
                <c:pt idx="1">
                  <c:v>114.86537199999999</c:v>
                </c:pt>
                <c:pt idx="2">
                  <c:v>41.344337000000003</c:v>
                </c:pt>
                <c:pt idx="3">
                  <c:v>3.9941270000000002</c:v>
                </c:pt>
                <c:pt idx="4">
                  <c:v>0.41866300000000001</c:v>
                </c:pt>
                <c:pt idx="5">
                  <c:v>2.1597110000000002</c:v>
                </c:pt>
                <c:pt idx="6">
                  <c:v>1.562935</c:v>
                </c:pt>
                <c:pt idx="7">
                  <c:v>0.37429899999999999</c:v>
                </c:pt>
                <c:pt idx="8">
                  <c:v>0.639293</c:v>
                </c:pt>
                <c:pt idx="9">
                  <c:v>9.6460000000000004E-2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2115160"/>
        <c:axId val="232109280"/>
      </c:barChart>
      <c:catAx>
        <c:axId val="2321151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tr-TR"/>
          </a:p>
        </c:txPr>
        <c:crossAx val="232109280"/>
        <c:crosses val="autoZero"/>
        <c:auto val="1"/>
        <c:lblAlgn val="ctr"/>
        <c:lblOffset val="100"/>
        <c:noMultiLvlLbl val="0"/>
      </c:catAx>
      <c:valAx>
        <c:axId val="232109280"/>
        <c:scaling>
          <c:orientation val="minMax"/>
          <c:max val="12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b="0" dirty="0" smtClean="0"/>
                  <a:t>US$ millions</a:t>
                </a:r>
                <a:endParaRPr lang="en-US" b="0" dirty="0"/>
              </a:p>
            </c:rich>
          </c:tx>
          <c:overlay val="0"/>
        </c:title>
        <c:numFmt formatCode="#,##0" sourceLinked="0"/>
        <c:majorTickMark val="out"/>
        <c:minorTickMark val="none"/>
        <c:tickLblPos val="nextTo"/>
        <c:crossAx val="2321151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Sheet1!$H$3</c:f>
              <c:strCache>
                <c:ptCount val="1"/>
                <c:pt idx="0">
                  <c:v>Allocative efficiency effect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strRef>
              <c:f>Sheet1!$I$2:$L$2</c:f>
              <c:strCache>
                <c:ptCount val="4"/>
                <c:pt idx="0">
                  <c:v>EU-U.S. FTA, without Turkish opening</c:v>
                </c:pt>
                <c:pt idx="1">
                  <c:v>EU-U.S. FTA, with Turkish opening</c:v>
                </c:pt>
                <c:pt idx="2">
                  <c:v>U.S.-Turkey FTA</c:v>
                </c:pt>
                <c:pt idx="3">
                  <c:v>EU-U.S.-Turkey FTA</c:v>
                </c:pt>
              </c:strCache>
            </c:strRef>
          </c:cat>
          <c:val>
            <c:numRef>
              <c:f>Sheet1!$I$3:$L$3</c:f>
              <c:numCache>
                <c:formatCode>General</c:formatCode>
                <c:ptCount val="4"/>
                <c:pt idx="0">
                  <c:v>-11.09442</c:v>
                </c:pt>
                <c:pt idx="1">
                  <c:v>-6.1296799999999996</c:v>
                </c:pt>
                <c:pt idx="2">
                  <c:v>-3.9344700000000001</c:v>
                </c:pt>
                <c:pt idx="3">
                  <c:v>-13.709960000000001</c:v>
                </c:pt>
              </c:numCache>
            </c:numRef>
          </c:val>
        </c:ser>
        <c:ser>
          <c:idx val="1"/>
          <c:order val="1"/>
          <c:tx>
            <c:strRef>
              <c:f>Sheet1!$H$4</c:f>
              <c:strCache>
                <c:ptCount val="1"/>
                <c:pt idx="0">
                  <c:v>Terms-of-trade effect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cat>
            <c:strRef>
              <c:f>Sheet1!$I$2:$L$2</c:f>
              <c:strCache>
                <c:ptCount val="4"/>
                <c:pt idx="0">
                  <c:v>EU-U.S. FTA, without Turkish opening</c:v>
                </c:pt>
                <c:pt idx="1">
                  <c:v>EU-U.S. FTA, with Turkish opening</c:v>
                </c:pt>
                <c:pt idx="2">
                  <c:v>U.S.-Turkey FTA</c:v>
                </c:pt>
                <c:pt idx="3">
                  <c:v>EU-U.S.-Turkey FTA</c:v>
                </c:pt>
              </c:strCache>
            </c:strRef>
          </c:cat>
          <c:val>
            <c:numRef>
              <c:f>Sheet1!$I$4:$L$4</c:f>
              <c:numCache>
                <c:formatCode>General</c:formatCode>
                <c:ptCount val="4"/>
                <c:pt idx="0">
                  <c:v>-118.53024000000001</c:v>
                </c:pt>
                <c:pt idx="1">
                  <c:v>-154.83927</c:v>
                </c:pt>
                <c:pt idx="2">
                  <c:v>277.92302999999998</c:v>
                </c:pt>
                <c:pt idx="3">
                  <c:v>150.59568999999999</c:v>
                </c:pt>
              </c:numCache>
            </c:numRef>
          </c:val>
        </c:ser>
        <c:ser>
          <c:idx val="2"/>
          <c:order val="2"/>
          <c:tx>
            <c:strRef>
              <c:f>Sheet1!$H$5</c:f>
              <c:strCache>
                <c:ptCount val="1"/>
                <c:pt idx="0">
                  <c:v>Total welfare effect 
(Alloc. effic. + Terms-of-trade)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</c:spPr>
          <c:invertIfNegative val="0"/>
          <c:cat>
            <c:strRef>
              <c:f>Sheet1!$I$2:$L$2</c:f>
              <c:strCache>
                <c:ptCount val="4"/>
                <c:pt idx="0">
                  <c:v>EU-U.S. FTA, without Turkish opening</c:v>
                </c:pt>
                <c:pt idx="1">
                  <c:v>EU-U.S. FTA, with Turkish opening</c:v>
                </c:pt>
                <c:pt idx="2">
                  <c:v>U.S.-Turkey FTA</c:v>
                </c:pt>
                <c:pt idx="3">
                  <c:v>EU-U.S.-Turkey FTA</c:v>
                </c:pt>
              </c:strCache>
            </c:strRef>
          </c:cat>
          <c:val>
            <c:numRef>
              <c:f>Sheet1!$I$5:$L$5</c:f>
              <c:numCache>
                <c:formatCode>General</c:formatCode>
                <c:ptCount val="4"/>
                <c:pt idx="0">
                  <c:v>-129.62466000000001</c:v>
                </c:pt>
                <c:pt idx="1">
                  <c:v>-160.96895000000001</c:v>
                </c:pt>
                <c:pt idx="2">
                  <c:v>273.98856000000001</c:v>
                </c:pt>
                <c:pt idx="3">
                  <c:v>136.88573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2113592"/>
        <c:axId val="232114376"/>
      </c:barChart>
      <c:catAx>
        <c:axId val="2321135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crossAx val="232114376"/>
        <c:crosses val="autoZero"/>
        <c:auto val="1"/>
        <c:lblAlgn val="ctr"/>
        <c:lblOffset val="100"/>
        <c:noMultiLvlLbl val="0"/>
      </c:catAx>
      <c:valAx>
        <c:axId val="2321143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3211359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305498687664042"/>
          <c:y val="4.5454545454545456E-2"/>
          <c:w val="0.48056692913385829"/>
          <c:h val="0.21100174978127734"/>
        </c:manualLayout>
      </c:layout>
      <c:overlay val="1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i)</c:v>
                </c:pt>
                <c:pt idx="1">
                  <c:v>ii)</c:v>
                </c:pt>
                <c:pt idx="2">
                  <c:v>iii)</c:v>
                </c:pt>
                <c:pt idx="3">
                  <c:v>iv)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72.260000000000005</c:v>
                </c:pt>
                <c:pt idx="1">
                  <c:v>292.18</c:v>
                </c:pt>
                <c:pt idx="2">
                  <c:v>842.79</c:v>
                </c:pt>
                <c:pt idx="3">
                  <c:v>499.89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2110064"/>
        <c:axId val="232110456"/>
      </c:barChart>
      <c:catAx>
        <c:axId val="2321100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0" i="0" baseline="0" dirty="0" smtClean="0">
                    <a:effectLst/>
                    <a:latin typeface="+mn-lt"/>
                  </a:rPr>
                  <a:t>Simulations of widening CU to primary agriculture</a:t>
                </a:r>
                <a:endParaRPr lang="en-US" sz="1000" dirty="0">
                  <a:effectLst/>
                  <a:latin typeface="+mn-lt"/>
                </a:endParaRP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232110456"/>
        <c:crosses val="autoZero"/>
        <c:auto val="1"/>
        <c:lblAlgn val="ctr"/>
        <c:lblOffset val="100"/>
        <c:noMultiLvlLbl val="0"/>
      </c:catAx>
      <c:valAx>
        <c:axId val="232110456"/>
        <c:scaling>
          <c:orientation val="minMax"/>
          <c:max val="9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b="0" dirty="0" smtClean="0"/>
                  <a:t>US$ millions</a:t>
                </a:r>
                <a:endParaRPr lang="en-US" b="0" dirty="0"/>
              </a:p>
            </c:rich>
          </c:tx>
          <c:layout>
            <c:manualLayout>
              <c:xMode val="edge"/>
              <c:yMode val="edge"/>
              <c:x val="9.6153846153846159E-3"/>
              <c:y val="0.2213345723977084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321100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4">
                <a:lumMod val="75000"/>
              </a:scheme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i)</c:v>
                </c:pt>
                <c:pt idx="1">
                  <c:v>ii)</c:v>
                </c:pt>
                <c:pt idx="2">
                  <c:v>iii)</c:v>
                </c:pt>
                <c:pt idx="3">
                  <c:v>iv)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169.98</c:v>
                </c:pt>
                <c:pt idx="1">
                  <c:v>146.58000000000001</c:v>
                </c:pt>
                <c:pt idx="2">
                  <c:v>145.78</c:v>
                </c:pt>
                <c:pt idx="3">
                  <c:v>399.3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2111240"/>
        <c:axId val="232112416"/>
      </c:barChart>
      <c:catAx>
        <c:axId val="2321112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0" i="0" baseline="0" dirty="0" smtClean="0">
                    <a:effectLst/>
                    <a:latin typeface="+mn-lt"/>
                  </a:rPr>
                  <a:t>Simulations of widening CU to primary agriculture</a:t>
                </a:r>
                <a:endParaRPr lang="en-US" sz="1000" dirty="0">
                  <a:effectLst/>
                  <a:latin typeface="+mn-lt"/>
                </a:endParaRP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232112416"/>
        <c:crosses val="autoZero"/>
        <c:auto val="1"/>
        <c:lblAlgn val="ctr"/>
        <c:lblOffset val="100"/>
        <c:noMultiLvlLbl val="0"/>
      </c:catAx>
      <c:valAx>
        <c:axId val="232112416"/>
        <c:scaling>
          <c:orientation val="minMax"/>
          <c:max val="9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b="0" dirty="0" smtClean="0"/>
                  <a:t>US$ millions</a:t>
                </a:r>
                <a:endParaRPr lang="en-US" b="0" dirty="0"/>
              </a:p>
            </c:rich>
          </c:tx>
          <c:layout>
            <c:manualLayout>
              <c:xMode val="edge"/>
              <c:yMode val="edge"/>
              <c:x val="9.5309473111221399E-3"/>
              <c:y val="0.1962159818948284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321112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Sheet1!$F$70</c:f>
              <c:strCache>
                <c:ptCount val="1"/>
                <c:pt idx="0">
                  <c:v>Unskilled labor</c:v>
                </c:pt>
              </c:strCache>
            </c:strRef>
          </c:tx>
          <c:spPr>
            <a:noFill/>
            <a:ln>
              <a:solidFill>
                <a:schemeClr val="tx1"/>
              </a:solidFill>
            </a:ln>
          </c:spPr>
          <c:invertIfNegative val="0"/>
          <c:cat>
            <c:strRef>
              <c:f>Sheet1!$E$71:$E$74</c:f>
              <c:strCache>
                <c:ptCount val="4"/>
                <c:pt idx="0">
                  <c:v>i)</c:v>
                </c:pt>
                <c:pt idx="1">
                  <c:v>ii)</c:v>
                </c:pt>
                <c:pt idx="2">
                  <c:v>iii)</c:v>
                </c:pt>
                <c:pt idx="3">
                  <c:v>iv)</c:v>
                </c:pt>
              </c:strCache>
            </c:strRef>
          </c:cat>
          <c:val>
            <c:numRef>
              <c:f>Sheet1!$F$71:$F$74</c:f>
              <c:numCache>
                <c:formatCode>General</c:formatCode>
                <c:ptCount val="4"/>
                <c:pt idx="0">
                  <c:v>-0.46162922699901709</c:v>
                </c:pt>
                <c:pt idx="1">
                  <c:v>-1.6075680612296317</c:v>
                </c:pt>
                <c:pt idx="2">
                  <c:v>-3.2422185316936449</c:v>
                </c:pt>
                <c:pt idx="3">
                  <c:v>0.54977405906831944</c:v>
                </c:pt>
              </c:numCache>
            </c:numRef>
          </c:val>
        </c:ser>
        <c:ser>
          <c:idx val="1"/>
          <c:order val="1"/>
          <c:tx>
            <c:strRef>
              <c:f>Sheet1!$G$70</c:f>
              <c:strCache>
                <c:ptCount val="1"/>
                <c:pt idx="0">
                  <c:v>Skilled labor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Sheet1!$E$71:$E$74</c:f>
              <c:strCache>
                <c:ptCount val="4"/>
                <c:pt idx="0">
                  <c:v>i)</c:v>
                </c:pt>
                <c:pt idx="1">
                  <c:v>ii)</c:v>
                </c:pt>
                <c:pt idx="2">
                  <c:v>iii)</c:v>
                </c:pt>
                <c:pt idx="3">
                  <c:v>iv)</c:v>
                </c:pt>
              </c:strCache>
            </c:strRef>
          </c:cat>
          <c:val>
            <c:numRef>
              <c:f>Sheet1!$G$71:$G$74</c:f>
              <c:numCache>
                <c:formatCode>General</c:formatCode>
                <c:ptCount val="4"/>
                <c:pt idx="0">
                  <c:v>-0.47247288030745599</c:v>
                </c:pt>
                <c:pt idx="1">
                  <c:v>-1.643367068089403</c:v>
                </c:pt>
                <c:pt idx="2">
                  <c:v>-3.3199000466321293</c:v>
                </c:pt>
                <c:pt idx="3">
                  <c:v>0.90062738667665765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6321464"/>
        <c:axId val="196323816"/>
      </c:barChart>
      <c:catAx>
        <c:axId val="1963214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b="0" dirty="0" smtClean="0"/>
                  <a:t>Scenario</a:t>
                </a:r>
                <a:endParaRPr lang="en-US" b="0" dirty="0"/>
              </a:p>
            </c:rich>
          </c:tx>
          <c:layout>
            <c:manualLayout>
              <c:xMode val="edge"/>
              <c:yMode val="edge"/>
              <c:x val="0.49741596002422772"/>
              <c:y val="0.87899695877587669"/>
            </c:manualLayout>
          </c:layout>
          <c:overlay val="0"/>
        </c:title>
        <c:numFmt formatCode="General" sourceLinked="0"/>
        <c:majorTickMark val="out"/>
        <c:minorTickMark val="none"/>
        <c:tickLblPos val="low"/>
        <c:crossAx val="196323816"/>
        <c:crosses val="autoZero"/>
        <c:auto val="1"/>
        <c:lblAlgn val="ctr"/>
        <c:lblOffset val="100"/>
        <c:noMultiLvlLbl val="0"/>
      </c:catAx>
      <c:valAx>
        <c:axId val="19632381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000" b="0" i="0" baseline="0" dirty="0" smtClean="0">
                    <a:effectLst/>
                    <a:latin typeface="+mn-lt"/>
                  </a:rPr>
                  <a:t>% change in farm employment</a:t>
                </a:r>
                <a:endParaRPr lang="en-US" sz="1000" b="0" dirty="0">
                  <a:effectLst/>
                  <a:latin typeface="+mn-lt"/>
                </a:endParaRPr>
              </a:p>
            </c:rich>
          </c:tx>
          <c:layout>
            <c:manualLayout>
              <c:xMode val="edge"/>
              <c:yMode val="edge"/>
              <c:x val="2.8846153846153848E-2"/>
              <c:y val="8.7134455707331311E-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963214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2839036947304664"/>
          <c:y val="0.50878276819086721"/>
          <c:w val="0.28592595396729253"/>
          <c:h val="0.15497071730969514"/>
        </c:manualLayout>
      </c:layout>
      <c:overlay val="1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4284" cy="495300"/>
          </a:xfrm>
          <a:prstGeom prst="rect">
            <a:avLst/>
          </a:prstGeom>
        </p:spPr>
        <p:txBody>
          <a:bodyPr vert="horz" lIns="92647" tIns="46323" rIns="92647" bIns="463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4" cy="495300"/>
          </a:xfrm>
          <a:prstGeom prst="rect">
            <a:avLst/>
          </a:prstGeom>
        </p:spPr>
        <p:txBody>
          <a:bodyPr vert="horz" lIns="92647" tIns="46323" rIns="92647" bIns="46323" rtlCol="0"/>
          <a:lstStyle>
            <a:lvl1pPr algn="r">
              <a:defRPr sz="1200"/>
            </a:lvl1pPr>
          </a:lstStyle>
          <a:p>
            <a:fld id="{39418A04-B92E-4617-8D5D-41D2042005EF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408982"/>
            <a:ext cx="2944284" cy="495300"/>
          </a:xfrm>
          <a:prstGeom prst="rect">
            <a:avLst/>
          </a:prstGeom>
        </p:spPr>
        <p:txBody>
          <a:bodyPr vert="horz" lIns="92647" tIns="46323" rIns="92647" bIns="463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08982"/>
            <a:ext cx="2944284" cy="495300"/>
          </a:xfrm>
          <a:prstGeom prst="rect">
            <a:avLst/>
          </a:prstGeom>
        </p:spPr>
        <p:txBody>
          <a:bodyPr vert="horz" lIns="92647" tIns="46323" rIns="92647" bIns="46323" rtlCol="0" anchor="b"/>
          <a:lstStyle>
            <a:lvl1pPr algn="r">
              <a:defRPr sz="1200"/>
            </a:lvl1pPr>
          </a:lstStyle>
          <a:p>
            <a:fld id="{9A9BB339-2B97-4CC9-B5EC-DA2C661C70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907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4284" cy="495300"/>
          </a:xfrm>
          <a:prstGeom prst="rect">
            <a:avLst/>
          </a:prstGeom>
        </p:spPr>
        <p:txBody>
          <a:bodyPr vert="horz" lIns="92647" tIns="46323" rIns="92647" bIns="463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6" y="0"/>
            <a:ext cx="2944284" cy="495300"/>
          </a:xfrm>
          <a:prstGeom prst="rect">
            <a:avLst/>
          </a:prstGeom>
        </p:spPr>
        <p:txBody>
          <a:bodyPr vert="horz" lIns="92647" tIns="46323" rIns="92647" bIns="46323" rtlCol="0"/>
          <a:lstStyle>
            <a:lvl1pPr algn="r">
              <a:defRPr sz="1200"/>
            </a:lvl1pPr>
          </a:lstStyle>
          <a:p>
            <a:fld id="{59EFB77D-5DE6-4035-A5C0-4945B298CCBC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2950"/>
            <a:ext cx="4951412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47" tIns="46323" rIns="92647" bIns="463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1" y="4705351"/>
            <a:ext cx="5435600" cy="4457700"/>
          </a:xfrm>
          <a:prstGeom prst="rect">
            <a:avLst/>
          </a:prstGeom>
        </p:spPr>
        <p:txBody>
          <a:bodyPr vert="horz" lIns="92647" tIns="46323" rIns="92647" bIns="4632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408982"/>
            <a:ext cx="2944284" cy="495300"/>
          </a:xfrm>
          <a:prstGeom prst="rect">
            <a:avLst/>
          </a:prstGeom>
        </p:spPr>
        <p:txBody>
          <a:bodyPr vert="horz" lIns="92647" tIns="46323" rIns="92647" bIns="463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6" y="9408982"/>
            <a:ext cx="2944284" cy="495300"/>
          </a:xfrm>
          <a:prstGeom prst="rect">
            <a:avLst/>
          </a:prstGeom>
        </p:spPr>
        <p:txBody>
          <a:bodyPr vert="horz" lIns="92647" tIns="46323" rIns="92647" bIns="46323" rtlCol="0" anchor="b"/>
          <a:lstStyle>
            <a:lvl1pPr algn="r">
              <a:defRPr sz="1200"/>
            </a:lvl1pPr>
          </a:lstStyle>
          <a:p>
            <a:fld id="{08A25831-46E2-4DA4-8A5A-EECA88011A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025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25831-46E2-4DA4-8A5A-EECA88011AE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62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25831-46E2-4DA4-8A5A-EECA88011AE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08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25831-46E2-4DA4-8A5A-EECA88011AE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46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25831-46E2-4DA4-8A5A-EECA88011AE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89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endParaRPr lang="en-US" sz="105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25831-46E2-4DA4-8A5A-EECA88011AE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075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1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25831-46E2-4DA4-8A5A-EECA88011AE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6233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25831-46E2-4DA4-8A5A-EECA88011AE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7040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25831-46E2-4DA4-8A5A-EECA88011AE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6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25831-46E2-4DA4-8A5A-EECA88011AE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1434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25831-46E2-4DA4-8A5A-EECA88011AE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833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endParaRPr lang="en-US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25831-46E2-4DA4-8A5A-EECA88011AE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8174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25831-46E2-4DA4-8A5A-EECA88011AE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005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451" y="4705352"/>
            <a:ext cx="5435600" cy="4438649"/>
          </a:xfrm>
        </p:spPr>
        <p:txBody>
          <a:bodyPr>
            <a:normAutofit fontScale="85000"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25831-46E2-4DA4-8A5A-EECA88011AE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4331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25831-46E2-4DA4-8A5A-EECA88011AE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2483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25831-46E2-4DA4-8A5A-EECA88011AE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384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25831-46E2-4DA4-8A5A-EECA88011AE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999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r>
              <a:rPr lang="en-US" smtClean="0"/>
              <a:t>12/23/2010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 smtClean="0"/>
              <a:t>Perere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DCEFA97-F763-40E0-8955-E44400D3370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Oval 12"/>
          <p:cNvSpPr/>
          <p:nvPr userDrawn="1"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7A4525-177B-4551-9C48-9EDE0966E4FF}" type="datetime1">
              <a:rPr lang="en-US" smtClean="0"/>
              <a:pPr/>
              <a:t>6/19/2014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Bank’s Agricultural Strategy in Africa:  An Update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CEFA97-F763-40E0-8955-E44400D3370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F404B0-4C8C-4F9E-872D-34F5817FD17D}" type="datetime1">
              <a:rPr lang="en-US" smtClean="0"/>
              <a:pPr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CEFA97-F763-40E0-8955-E44400D337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37A661-1772-401A-9EB9-20A53D8A0D21}" type="datetime1">
              <a:rPr lang="en-US" smtClean="0"/>
              <a:pPr/>
              <a:t>6/19/2014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CEFA97-F763-40E0-8955-E44400D337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C2ABA7-BE8C-459C-99E6-BE347BAEE1F4}" type="datetime1">
              <a:rPr lang="en-US" smtClean="0"/>
              <a:pPr/>
              <a:t>6/19/2014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CEFA97-F763-40E0-8955-E44400D337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8583CE-1848-4936-B405-29D662C524BA}" type="datetime1">
              <a:rPr lang="en-US" smtClean="0"/>
              <a:pPr/>
              <a:t>6/19/2014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CEFA97-F763-40E0-8955-E44400D337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E86973-2908-422F-9E3E-1B0222488DE1}" type="datetime1">
              <a:rPr lang="en-US" smtClean="0"/>
              <a:pPr/>
              <a:t>6/19/2014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CEFA97-F763-40E0-8955-E44400D337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65295A2-9165-40B8-B9B3-F9D8DB9024C5}" type="datetime1">
              <a:rPr lang="en-US" smtClean="0"/>
              <a:pPr/>
              <a:t>6/19/2014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CEFA97-F763-40E0-8955-E44400D337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E21BE3C-C1CE-4963-A1F5-16256E731C72}" type="datetime1">
              <a:rPr lang="en-US" smtClean="0"/>
              <a:pPr/>
              <a:t>6/19/2014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DCEFA97-F763-40E0-8955-E44400D337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96F18B-99C3-4AA5-8EC1-771B75C75963}" type="datetime1">
              <a:rPr lang="en-US" smtClean="0"/>
              <a:pPr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CEFA97-F763-40E0-8955-E44400D337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F1B8AD-7F26-4ABC-8C9B-444F1DB99E52}" type="datetime1">
              <a:rPr lang="en-US" smtClean="0"/>
              <a:pPr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CEFA97-F763-40E0-8955-E44400D337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12/23/2010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>
                <a:solidFill>
                  <a:schemeClr val="tx1"/>
                </a:solidFill>
              </a:rPr>
              <a:t>Bank’s Agricultural Strategy in Africa:  An Update</a:t>
            </a:r>
          </a:p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DCEFA97-F763-40E0-8955-E44400D337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DCEFA97-F763-40E0-8955-E44400D3370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33400"/>
            <a:ext cx="3200400" cy="4993888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rgbClr val="231F20"/>
                </a:solidFill>
                <a:latin typeface="Ruda-Bold"/>
              </a:rPr>
              <a:t/>
            </a:r>
            <a:br>
              <a:rPr lang="en-US" sz="2800" dirty="0" smtClean="0">
                <a:solidFill>
                  <a:srgbClr val="231F20"/>
                </a:solidFill>
                <a:latin typeface="Ruda-Bold"/>
              </a:rPr>
            </a:br>
            <a:r>
              <a:rPr lang="en-US" sz="2800" dirty="0">
                <a:solidFill>
                  <a:srgbClr val="231F20"/>
                </a:solidFill>
                <a:latin typeface="Ruda-Bold"/>
              </a:rPr>
              <a:t/>
            </a:r>
            <a:br>
              <a:rPr lang="en-US" sz="2800" dirty="0">
                <a:solidFill>
                  <a:srgbClr val="231F20"/>
                </a:solidFill>
                <a:latin typeface="Ruda-Bold"/>
              </a:rPr>
            </a:br>
            <a:r>
              <a:rPr lang="en-US" sz="2800" dirty="0" smtClean="0">
                <a:solidFill>
                  <a:srgbClr val="231F20"/>
                </a:solidFill>
                <a:latin typeface="Ruda-Bold"/>
              </a:rPr>
              <a:t>Evaluation of the </a:t>
            </a:r>
            <a:br>
              <a:rPr lang="en-US" sz="2800" dirty="0" smtClean="0">
                <a:solidFill>
                  <a:srgbClr val="231F20"/>
                </a:solidFill>
                <a:latin typeface="Ruda-Bold"/>
              </a:rPr>
            </a:br>
            <a:r>
              <a:rPr lang="en-US" sz="2800" dirty="0" smtClean="0">
                <a:solidFill>
                  <a:srgbClr val="2F3193"/>
                </a:solidFill>
                <a:latin typeface="Ruda-Bold"/>
              </a:rPr>
              <a:t>EU</a:t>
            </a:r>
            <a:r>
              <a:rPr lang="en-US" sz="2800" dirty="0" smtClean="0">
                <a:solidFill>
                  <a:srgbClr val="231F20"/>
                </a:solidFill>
                <a:latin typeface="Ruda-Bold"/>
              </a:rPr>
              <a:t>-</a:t>
            </a:r>
            <a:r>
              <a:rPr lang="en-US" sz="2800" dirty="0" smtClean="0">
                <a:solidFill>
                  <a:srgbClr val="EE1D24"/>
                </a:solidFill>
                <a:latin typeface="Ruda-Bold"/>
              </a:rPr>
              <a:t>TURKEY </a:t>
            </a:r>
            <a:r>
              <a:rPr lang="en-US" sz="2800" dirty="0" smtClean="0">
                <a:solidFill>
                  <a:srgbClr val="231F20"/>
                </a:solidFill>
                <a:latin typeface="Ruda-Bold"/>
              </a:rPr>
              <a:t>Customs Union</a:t>
            </a:r>
            <a:br>
              <a:rPr lang="en-US" sz="2800" dirty="0" smtClean="0">
                <a:solidFill>
                  <a:srgbClr val="231F20"/>
                </a:solidFill>
                <a:latin typeface="Ruda-Bold"/>
              </a:rPr>
            </a:br>
            <a:r>
              <a:rPr lang="tr-TR" sz="2800" dirty="0" smtClean="0">
                <a:solidFill>
                  <a:srgbClr val="231F20"/>
                </a:solidFill>
                <a:latin typeface="Ruda-Bold"/>
              </a:rPr>
              <a:t/>
            </a:r>
            <a:br>
              <a:rPr lang="tr-TR" sz="2800" dirty="0" smtClean="0">
                <a:solidFill>
                  <a:srgbClr val="231F20"/>
                </a:solidFill>
                <a:latin typeface="Ruda-Bold"/>
              </a:rPr>
            </a:br>
            <a:r>
              <a:rPr lang="tr-TR" sz="1400" dirty="0" smtClean="0">
                <a:solidFill>
                  <a:srgbClr val="231F20"/>
                </a:solidFill>
                <a:effectLst/>
                <a:latin typeface="Ruda-Bold"/>
              </a:rPr>
              <a:t>by </a:t>
            </a:r>
            <a:br>
              <a:rPr lang="tr-TR" sz="1400" dirty="0" smtClean="0">
                <a:solidFill>
                  <a:srgbClr val="231F20"/>
                </a:solidFill>
                <a:effectLst/>
                <a:latin typeface="Ruda-Bold"/>
              </a:rPr>
            </a:br>
            <a:r>
              <a:rPr lang="tr-TR" sz="2800" dirty="0" smtClean="0">
                <a:solidFill>
                  <a:srgbClr val="231F20"/>
                </a:solidFill>
                <a:effectLst/>
                <a:latin typeface="Ruda-Bold"/>
              </a:rPr>
              <a:t>the</a:t>
            </a:r>
            <a:r>
              <a:rPr lang="tr-TR" sz="1400" dirty="0" smtClean="0">
                <a:solidFill>
                  <a:srgbClr val="231F20"/>
                </a:solidFill>
                <a:effectLst/>
                <a:latin typeface="Ruda-Bold"/>
              </a:rPr>
              <a:t> </a:t>
            </a:r>
            <a:r>
              <a:rPr lang="en-US" sz="2800" dirty="0" smtClean="0">
                <a:solidFill>
                  <a:srgbClr val="231F20"/>
                </a:solidFill>
                <a:effectLst/>
                <a:latin typeface="Ruda-Bold"/>
              </a:rPr>
              <a:t>World Bank</a:t>
            </a:r>
            <a:r>
              <a:rPr lang="tr-TR" sz="2800" b="0" dirty="0" smtClean="0">
                <a:solidFill>
                  <a:srgbClr val="231F20"/>
                </a:solidFill>
                <a:effectLst/>
                <a:latin typeface="Ruda-Bold"/>
              </a:rPr>
              <a:t/>
            </a:r>
            <a:br>
              <a:rPr lang="tr-TR" sz="2800" b="0" dirty="0" smtClean="0">
                <a:solidFill>
                  <a:srgbClr val="231F20"/>
                </a:solidFill>
                <a:effectLst/>
                <a:latin typeface="Ruda-Bold"/>
              </a:rPr>
            </a:br>
            <a:r>
              <a:rPr lang="en-US" sz="2800" b="0" dirty="0" smtClean="0">
                <a:solidFill>
                  <a:srgbClr val="231F20"/>
                </a:solidFill>
                <a:effectLst/>
                <a:latin typeface="Ruda-Bold"/>
              </a:rPr>
              <a:t/>
            </a:r>
            <a:br>
              <a:rPr lang="en-US" sz="2800" b="0" dirty="0" smtClean="0">
                <a:solidFill>
                  <a:srgbClr val="231F20"/>
                </a:solidFill>
                <a:effectLst/>
                <a:latin typeface="Ruda-Bold"/>
              </a:rPr>
            </a:br>
            <a:r>
              <a:rPr lang="tr-TR" sz="2000" b="0" dirty="0" smtClean="0">
                <a:solidFill>
                  <a:srgbClr val="231F20"/>
                </a:solidFill>
                <a:effectLst/>
                <a:latin typeface="Ruda-Bold"/>
              </a:rPr>
              <a:t>33</a:t>
            </a:r>
            <a:r>
              <a:rPr lang="en-US" sz="2000" b="0" baseline="30000" dirty="0" smtClean="0">
                <a:solidFill>
                  <a:srgbClr val="231F20"/>
                </a:solidFill>
                <a:effectLst/>
                <a:latin typeface="Ruda-Bold"/>
              </a:rPr>
              <a:t>r</a:t>
            </a:r>
            <a:r>
              <a:rPr lang="tr-TR" sz="2000" b="0" baseline="30000" dirty="0" smtClean="0">
                <a:solidFill>
                  <a:srgbClr val="231F20"/>
                </a:solidFill>
                <a:effectLst/>
                <a:latin typeface="Ruda-Bold"/>
              </a:rPr>
              <a:t>d </a:t>
            </a:r>
            <a:r>
              <a:rPr lang="tr-TR" sz="2000" b="0" dirty="0" smtClean="0">
                <a:solidFill>
                  <a:srgbClr val="231F20"/>
                </a:solidFill>
                <a:effectLst/>
                <a:latin typeface="Ruda-Bold"/>
              </a:rPr>
              <a:t>Meet</a:t>
            </a:r>
            <a:r>
              <a:rPr lang="en-US" sz="2000" b="0" dirty="0" err="1" smtClean="0">
                <a:solidFill>
                  <a:srgbClr val="231F20"/>
                </a:solidFill>
                <a:effectLst/>
                <a:latin typeface="Ruda-Bold"/>
              </a:rPr>
              <a:t>i</a:t>
            </a:r>
            <a:r>
              <a:rPr lang="tr-TR" sz="2000" b="0" dirty="0" smtClean="0">
                <a:solidFill>
                  <a:srgbClr val="231F20"/>
                </a:solidFill>
                <a:effectLst/>
                <a:latin typeface="Ruda-Bold"/>
              </a:rPr>
              <a:t>ng of the </a:t>
            </a:r>
            <a:r>
              <a:rPr lang="en-US" sz="2000" b="0" dirty="0" smtClean="0">
                <a:solidFill>
                  <a:srgbClr val="231F20"/>
                </a:solidFill>
                <a:effectLst/>
                <a:latin typeface="Ruda-Bold"/>
              </a:rPr>
              <a:t/>
            </a:r>
            <a:br>
              <a:rPr lang="en-US" sz="2000" b="0" dirty="0" smtClean="0">
                <a:solidFill>
                  <a:srgbClr val="231F20"/>
                </a:solidFill>
                <a:effectLst/>
                <a:latin typeface="Ruda-Bold"/>
              </a:rPr>
            </a:br>
            <a:r>
              <a:rPr lang="tr-TR" sz="2000" b="0" dirty="0" smtClean="0">
                <a:solidFill>
                  <a:srgbClr val="231F20"/>
                </a:solidFill>
                <a:effectLst/>
                <a:latin typeface="Ruda-Bold"/>
              </a:rPr>
              <a:t>EU</a:t>
            </a:r>
            <a:r>
              <a:rPr lang="en-US" sz="2000" b="0" dirty="0" smtClean="0">
                <a:solidFill>
                  <a:srgbClr val="231F20"/>
                </a:solidFill>
                <a:effectLst/>
                <a:latin typeface="Ruda-Bold"/>
              </a:rPr>
              <a:t>-</a:t>
            </a:r>
            <a:r>
              <a:rPr lang="tr-TR" sz="2000" b="0" dirty="0" smtClean="0">
                <a:solidFill>
                  <a:srgbClr val="231F20"/>
                </a:solidFill>
                <a:effectLst/>
                <a:latin typeface="Ruda-Bold"/>
              </a:rPr>
              <a:t>Turkey JCC</a:t>
            </a:r>
            <a:r>
              <a:rPr lang="en-US" sz="2000" b="0" dirty="0" smtClean="0">
                <a:solidFill>
                  <a:srgbClr val="231F20"/>
                </a:solidFill>
                <a:effectLst/>
                <a:latin typeface="Ruda-Bold"/>
              </a:rPr>
              <a:t/>
            </a:r>
            <a:br>
              <a:rPr lang="en-US" sz="2000" b="0" dirty="0" smtClean="0">
                <a:solidFill>
                  <a:srgbClr val="231F20"/>
                </a:solidFill>
                <a:effectLst/>
                <a:latin typeface="Ruda-Bold"/>
              </a:rPr>
            </a:br>
            <a:r>
              <a:rPr lang="tr-TR" sz="2800" b="0" dirty="0" smtClean="0">
                <a:solidFill>
                  <a:srgbClr val="231F20"/>
                </a:solidFill>
                <a:effectLst/>
                <a:latin typeface="Ruda-Bold"/>
              </a:rPr>
              <a:t/>
            </a:r>
            <a:br>
              <a:rPr lang="tr-TR" sz="2800" b="0" dirty="0" smtClean="0">
                <a:solidFill>
                  <a:srgbClr val="231F20"/>
                </a:solidFill>
                <a:effectLst/>
                <a:latin typeface="Ruda-Bold"/>
              </a:rPr>
            </a:br>
            <a:r>
              <a:rPr lang="en-US" sz="2000" b="0" dirty="0" smtClean="0">
                <a:solidFill>
                  <a:srgbClr val="231F20"/>
                </a:solidFill>
                <a:effectLst/>
                <a:latin typeface="Ruda-Bold"/>
              </a:rPr>
              <a:t>June 20, 2014</a:t>
            </a:r>
            <a:br>
              <a:rPr lang="en-US" sz="2000" b="0" dirty="0" smtClean="0">
                <a:solidFill>
                  <a:srgbClr val="231F20"/>
                </a:solidFill>
                <a:effectLst/>
                <a:latin typeface="Ruda-Bold"/>
              </a:rPr>
            </a:br>
            <a:r>
              <a:rPr lang="tr-TR" sz="2000" b="0" dirty="0" smtClean="0">
                <a:solidFill>
                  <a:srgbClr val="231F20"/>
                </a:solidFill>
                <a:effectLst/>
                <a:latin typeface="Ruda-Bold"/>
              </a:rPr>
              <a:t>İzmir</a:t>
            </a:r>
            <a:r>
              <a:rPr lang="en-US" sz="2800" dirty="0">
                <a:solidFill>
                  <a:srgbClr val="231F20"/>
                </a:solidFill>
                <a:latin typeface="Ruda-Bold"/>
              </a:rPr>
              <a:t/>
            </a:r>
            <a:br>
              <a:rPr lang="en-US" sz="2800" dirty="0">
                <a:solidFill>
                  <a:srgbClr val="231F20"/>
                </a:solidFill>
                <a:latin typeface="Ruda-Bold"/>
              </a:rPr>
            </a:br>
            <a:r>
              <a:rPr lang="en-US" sz="2800" dirty="0" smtClean="0">
                <a:solidFill>
                  <a:srgbClr val="231F20"/>
                </a:solidFill>
                <a:latin typeface="Ruda-Bold"/>
              </a:rPr>
              <a:t/>
            </a:r>
            <a:br>
              <a:rPr lang="en-US" sz="2800" dirty="0" smtClean="0">
                <a:solidFill>
                  <a:srgbClr val="231F20"/>
                </a:solidFill>
                <a:latin typeface="Ruda-Bold"/>
              </a:rPr>
            </a:b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475" y="762000"/>
            <a:ext cx="47339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867400" y="16764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98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534400" cy="5029200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US" sz="2000" dirty="0" smtClean="0"/>
              <a:t>CU has unfulfilled potential: reformed &amp; deepened arrangement would bring gains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Recommendations can be taken up one-by-one or as a package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sz="2000" dirty="0" smtClean="0"/>
              <a:t>A potential package might include:</a:t>
            </a:r>
          </a:p>
          <a:p>
            <a:pPr lvl="1">
              <a:lnSpc>
                <a:spcPct val="80000"/>
              </a:lnSpc>
              <a:spcAft>
                <a:spcPts val="1200"/>
              </a:spcAft>
            </a:pPr>
            <a:r>
              <a:rPr lang="en-US" sz="1700" dirty="0" smtClean="0"/>
              <a:t>Reducing asymmetries in the decision making process</a:t>
            </a:r>
          </a:p>
          <a:p>
            <a:pPr lvl="1">
              <a:lnSpc>
                <a:spcPct val="80000"/>
              </a:lnSpc>
              <a:spcAft>
                <a:spcPts val="1200"/>
              </a:spcAft>
            </a:pPr>
            <a:r>
              <a:rPr lang="en-US" sz="1700" dirty="0" smtClean="0"/>
              <a:t>Formalizing parallel negotiations for FTAs</a:t>
            </a:r>
          </a:p>
          <a:p>
            <a:pPr lvl="1">
              <a:lnSpc>
                <a:spcPct val="80000"/>
              </a:lnSpc>
              <a:spcAft>
                <a:spcPts val="1200"/>
              </a:spcAft>
            </a:pPr>
            <a:r>
              <a:rPr lang="en-US" sz="1700" dirty="0" smtClean="0"/>
              <a:t>Green lane for visas for  pre-qualified Turkish professionals</a:t>
            </a:r>
          </a:p>
          <a:p>
            <a:pPr lvl="1">
              <a:lnSpc>
                <a:spcPct val="80000"/>
              </a:lnSpc>
              <a:spcAft>
                <a:spcPts val="1200"/>
              </a:spcAft>
            </a:pPr>
            <a:r>
              <a:rPr lang="en-US" sz="1700" dirty="0" smtClean="0"/>
              <a:t>Liberalizing road </a:t>
            </a:r>
            <a:r>
              <a:rPr lang="en-US" sz="1700" dirty="0"/>
              <a:t>transport permits on trade covered by the </a:t>
            </a:r>
            <a:r>
              <a:rPr lang="en-US" sz="1700" dirty="0" smtClean="0"/>
              <a:t>CU</a:t>
            </a:r>
          </a:p>
          <a:p>
            <a:pPr lvl="1">
              <a:lnSpc>
                <a:spcPct val="80000"/>
              </a:lnSpc>
              <a:spcAft>
                <a:spcPts val="1200"/>
              </a:spcAft>
            </a:pPr>
            <a:r>
              <a:rPr lang="en-US" sz="1700" dirty="0" smtClean="0"/>
              <a:t>Better coordinating before trade defense </a:t>
            </a:r>
            <a:r>
              <a:rPr lang="en-US" sz="1700" dirty="0"/>
              <a:t>i</a:t>
            </a:r>
            <a:r>
              <a:rPr lang="en-US" sz="1700" dirty="0" smtClean="0"/>
              <a:t>nstrument investigations launched</a:t>
            </a:r>
          </a:p>
          <a:p>
            <a:pPr lvl="1">
              <a:lnSpc>
                <a:spcPct val="80000"/>
              </a:lnSpc>
              <a:spcAft>
                <a:spcPts val="1200"/>
              </a:spcAft>
            </a:pPr>
            <a:r>
              <a:rPr lang="en-US" sz="1700" dirty="0"/>
              <a:t>Widening preferential trade to primary agriculture and </a:t>
            </a:r>
            <a:r>
              <a:rPr lang="en-US" sz="1700" dirty="0" smtClean="0"/>
              <a:t>services</a:t>
            </a:r>
          </a:p>
          <a:p>
            <a:pPr lvl="1">
              <a:lnSpc>
                <a:spcPct val="80000"/>
              </a:lnSpc>
              <a:spcAft>
                <a:spcPts val="1200"/>
              </a:spcAft>
            </a:pPr>
            <a:r>
              <a:rPr lang="en-US" sz="1700" dirty="0" smtClean="0"/>
              <a:t>Strengthening dispute settlement</a:t>
            </a:r>
          </a:p>
          <a:p>
            <a:pPr lvl="1">
              <a:lnSpc>
                <a:spcPct val="80000"/>
              </a:lnSpc>
              <a:spcAft>
                <a:spcPts val="1200"/>
              </a:spcAft>
            </a:pPr>
            <a:r>
              <a:rPr lang="en-US" sz="1700" dirty="0" smtClean="0"/>
              <a:t>Increasing </a:t>
            </a:r>
            <a:r>
              <a:rPr lang="en-US" sz="1700" dirty="0"/>
              <a:t>transparency in Turkey’s transposition of the </a:t>
            </a:r>
            <a:r>
              <a:rPr lang="en-US" sz="1700" i="1" dirty="0" err="1" smtClean="0"/>
              <a:t>acquis</a:t>
            </a:r>
            <a:endParaRPr lang="en-US" sz="1700" dirty="0" smtClean="0"/>
          </a:p>
          <a:p>
            <a:pPr marL="393192" lvl="1" indent="0">
              <a:buNone/>
            </a:pPr>
            <a:endParaRPr lang="en-US" sz="1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DCEFA97-F763-40E0-8955-E44400D3370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153400" cy="758952"/>
          </a:xfrm>
        </p:spPr>
        <p:txBody>
          <a:bodyPr>
            <a:noAutofit/>
          </a:bodyPr>
          <a:lstStyle/>
          <a:p>
            <a:r>
              <a:rPr lang="en-US" sz="2800" dirty="0" smtClean="0"/>
              <a:t>Key Messages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7587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153400" cy="2057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/>
              <a:t>1) To assess the economic </a:t>
            </a:r>
            <a:r>
              <a:rPr lang="en-US" sz="2000" dirty="0"/>
              <a:t>impacts of the </a:t>
            </a:r>
            <a:r>
              <a:rPr lang="en-US" sz="2000" dirty="0" smtClean="0"/>
              <a:t>CU</a:t>
            </a:r>
          </a:p>
          <a:p>
            <a:pPr>
              <a:buNone/>
            </a:pPr>
            <a:r>
              <a:rPr lang="en-US" sz="2000" dirty="0">
                <a:solidFill>
                  <a:schemeClr val="tx1"/>
                </a:solidFill>
              </a:rPr>
              <a:t>	</a:t>
            </a:r>
            <a:endParaRPr lang="en-US" sz="20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2</a:t>
            </a:r>
            <a:r>
              <a:rPr lang="en-US" sz="2000" dirty="0">
                <a:solidFill>
                  <a:schemeClr val="tx1"/>
                </a:solidFill>
              </a:rPr>
              <a:t>) </a:t>
            </a:r>
            <a:r>
              <a:rPr lang="en-US" sz="2000" dirty="0" smtClean="0">
                <a:solidFill>
                  <a:schemeClr val="tx1"/>
                </a:solidFill>
              </a:rPr>
              <a:t>To make </a:t>
            </a:r>
            <a:r>
              <a:rPr lang="en-US" sz="2000" dirty="0">
                <a:solidFill>
                  <a:schemeClr val="tx1"/>
                </a:solidFill>
              </a:rPr>
              <a:t>forward-looking, solution-orientated policy recommendations to improve the </a:t>
            </a:r>
            <a:r>
              <a:rPr lang="en-US" sz="2000" dirty="0" smtClean="0">
                <a:solidFill>
                  <a:schemeClr val="tx1"/>
                </a:solidFill>
              </a:rPr>
              <a:t>EU-Turkey trade relationship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DCEFA97-F763-40E0-8955-E44400D3370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534400" cy="75895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Objectives of the evaluation</a:t>
            </a:r>
            <a:endParaRPr lang="en-US" sz="2800" dirty="0"/>
          </a:p>
        </p:txBody>
      </p:sp>
      <p:pic>
        <p:nvPicPr>
          <p:cNvPr id="1026" name="Picture 2" descr="http://changingturkey.files.wordpress.com/2011/01/turkey-e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581400"/>
            <a:ext cx="4000500" cy="288607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DCEFA97-F763-40E0-8955-E44400D3370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987552"/>
          </a:xfrm>
        </p:spPr>
        <p:txBody>
          <a:bodyPr>
            <a:normAutofit fontScale="90000"/>
          </a:bodyPr>
          <a:lstStyle/>
          <a:p>
            <a:r>
              <a:rPr lang="en-US" sz="2800" i="1" dirty="0" smtClean="0"/>
              <a:t>Key finding 1</a:t>
            </a:r>
            <a:r>
              <a:rPr lang="en-US" sz="2800" i="1" dirty="0"/>
              <a:t/>
            </a:r>
            <a:br>
              <a:rPr lang="en-US" sz="2800" i="1" dirty="0"/>
            </a:br>
            <a:r>
              <a:rPr lang="en-US" sz="2800" dirty="0" smtClean="0"/>
              <a:t>The CU has brought greater benefits than an FTA</a:t>
            </a:r>
            <a:endParaRPr lang="en-US" sz="28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5800" y="1600200"/>
            <a:ext cx="7620000" cy="3810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Font typeface="Wingdings 3"/>
              <a:buNone/>
            </a:pPr>
            <a:r>
              <a:rPr lang="en-US" sz="1200" i="1" dirty="0" smtClean="0"/>
              <a:t> </a:t>
            </a:r>
          </a:p>
          <a:p>
            <a:r>
              <a:rPr lang="en-US" sz="2400" dirty="0"/>
              <a:t>The </a:t>
            </a:r>
            <a:r>
              <a:rPr lang="en-US" sz="2400" u="sng" dirty="0"/>
              <a:t>common external tariff </a:t>
            </a:r>
            <a:r>
              <a:rPr lang="en-US" sz="2400" dirty="0"/>
              <a:t>has anchored Turkey’s import </a:t>
            </a:r>
            <a:r>
              <a:rPr lang="en-US" sz="2400" dirty="0" smtClean="0"/>
              <a:t>tariffs</a:t>
            </a:r>
          </a:p>
          <a:p>
            <a:r>
              <a:rPr lang="en-US" sz="2400" dirty="0" smtClean="0"/>
              <a:t>Costly </a:t>
            </a:r>
            <a:r>
              <a:rPr lang="en-US" sz="2400" u="sng" dirty="0" smtClean="0"/>
              <a:t>rules of origin </a:t>
            </a:r>
            <a:r>
              <a:rPr lang="en-US" sz="2400" dirty="0" smtClean="0"/>
              <a:t>are not needed</a:t>
            </a:r>
          </a:p>
          <a:p>
            <a:r>
              <a:rPr lang="en-US" sz="2400" dirty="0" smtClean="0"/>
              <a:t>Turkey’s exports to EU 7% higher under a CU than an FTA</a:t>
            </a:r>
          </a:p>
          <a:p>
            <a:r>
              <a:rPr lang="en-US" sz="2400" dirty="0" smtClean="0"/>
              <a:t>EU exports to Turkey are 4% higher</a:t>
            </a:r>
          </a:p>
          <a:p>
            <a:r>
              <a:rPr lang="en-US" sz="2400" dirty="0" smtClean="0"/>
              <a:t>Most affected sectors: motor vehicles, televisions, clothing</a:t>
            </a:r>
          </a:p>
          <a:p>
            <a:pPr marL="742950" indent="-742950">
              <a:buFont typeface="Wingdings 3"/>
              <a:buNone/>
            </a:pPr>
            <a:endParaRPr lang="en-US" sz="2400" dirty="0" smtClean="0">
              <a:solidFill>
                <a:schemeClr val="tx2"/>
              </a:solidFill>
            </a:endParaRPr>
          </a:p>
          <a:p>
            <a:pPr lvl="1"/>
            <a:endParaRPr lang="en-US" sz="2400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8768992" cy="3886200"/>
          </a:xfrm>
        </p:spPr>
        <p:txBody>
          <a:bodyPr>
            <a:normAutofit lnSpcReduction="10000"/>
          </a:bodyPr>
          <a:lstStyle/>
          <a:p>
            <a:pPr>
              <a:buSzPct val="150000"/>
              <a:buFont typeface="Arial" pitchFamily="34" charset="0"/>
              <a:buChar char="•"/>
            </a:pPr>
            <a:r>
              <a:rPr lang="en-US" sz="2000" dirty="0" smtClean="0"/>
              <a:t>Adopting the CET significantly decreases Turkey’s import protection</a:t>
            </a:r>
          </a:p>
          <a:p>
            <a:pPr marL="393192" lvl="1" indent="0">
              <a:buSzPct val="150000"/>
              <a:buNone/>
            </a:pPr>
            <a:r>
              <a:rPr lang="en-US" sz="2400" dirty="0" smtClean="0"/>
              <a:t>⇒</a:t>
            </a:r>
            <a:r>
              <a:rPr lang="en-US" sz="1500" dirty="0" smtClean="0"/>
              <a:t> Lower prices for consumers but also lower farm employment in Turkey</a:t>
            </a:r>
          </a:p>
          <a:p>
            <a:pPr marL="109728" indent="0">
              <a:buSzPct val="150000"/>
              <a:buNone/>
            </a:pPr>
            <a:endParaRPr lang="en-US" sz="2000" dirty="0" smtClean="0"/>
          </a:p>
          <a:p>
            <a:pPr>
              <a:buSzPct val="150000"/>
              <a:buFont typeface="Arial" pitchFamily="34" charset="0"/>
              <a:buChar char="•"/>
            </a:pPr>
            <a:r>
              <a:rPr lang="en-US" sz="2000" dirty="0" smtClean="0"/>
              <a:t>EU-Med countries face increased competition from oils and tomatoes</a:t>
            </a:r>
          </a:p>
          <a:p>
            <a:pPr marL="109728" indent="0">
              <a:buSzPct val="150000"/>
              <a:buNone/>
            </a:pPr>
            <a:endParaRPr lang="en-US" sz="2000" dirty="0" smtClean="0"/>
          </a:p>
          <a:p>
            <a:pPr>
              <a:buSzPct val="150000"/>
              <a:buFont typeface="Arial" pitchFamily="34" charset="0"/>
              <a:buChar char="•"/>
            </a:pPr>
            <a:r>
              <a:rPr lang="en-US" sz="2000" dirty="0" smtClean="0"/>
              <a:t>EU </a:t>
            </a:r>
            <a:r>
              <a:rPr lang="en-US" sz="2000" dirty="0"/>
              <a:t>a</a:t>
            </a:r>
            <a:r>
              <a:rPr lang="en-US" sz="2000" dirty="0" smtClean="0"/>
              <a:t>nimal product exports to Turkey increase</a:t>
            </a:r>
          </a:p>
          <a:p>
            <a:pPr marL="109728" indent="0">
              <a:buSzPct val="150000"/>
              <a:buNone/>
            </a:pPr>
            <a:endParaRPr lang="en-US" sz="2000" dirty="0" smtClean="0"/>
          </a:p>
          <a:p>
            <a:pPr>
              <a:buSzPct val="150000"/>
              <a:buFont typeface="Arial" pitchFamily="34" charset="0"/>
              <a:buChar char="•"/>
            </a:pPr>
            <a:r>
              <a:rPr lang="en-US" sz="2000" dirty="0" smtClean="0"/>
              <a:t>Assumes Turkey can meet EU rules on food safety</a:t>
            </a:r>
          </a:p>
          <a:p>
            <a:pPr marL="109728" lvl="1" indent="0">
              <a:spcBef>
                <a:spcPts val="400"/>
              </a:spcBef>
              <a:buSzPct val="150000"/>
              <a:buNone/>
            </a:pPr>
            <a:r>
              <a:rPr lang="en-US" sz="1500" dirty="0" smtClean="0"/>
              <a:t>    </a:t>
            </a:r>
            <a:r>
              <a:rPr lang="en-US" sz="2400" dirty="0" smtClean="0"/>
              <a:t>⇒</a:t>
            </a:r>
            <a:r>
              <a:rPr lang="en-US" sz="1500" dirty="0" smtClean="0"/>
              <a:t> €2 billion required to modernize firms in dairy, meat, livestock &amp; fish</a:t>
            </a:r>
            <a:endParaRPr lang="en-US" sz="1700" i="1" dirty="0"/>
          </a:p>
          <a:p>
            <a:pPr marL="0" indent="0" algn="ctr">
              <a:buNone/>
            </a:pPr>
            <a:r>
              <a:rPr lang="en-US" sz="1200" i="1" dirty="0" smtClean="0"/>
              <a:t>	</a:t>
            </a:r>
            <a:endParaRPr lang="en-US" sz="1200" dirty="0"/>
          </a:p>
          <a:p>
            <a:pPr marL="274320" lvl="1" indent="0">
              <a:buNone/>
            </a:pPr>
            <a:endParaRPr lang="en-US" sz="1200" i="1" dirty="0" smtClean="0"/>
          </a:p>
          <a:p>
            <a:pPr marL="274320" lvl="1" indent="0">
              <a:buNone/>
            </a:pPr>
            <a:endParaRPr lang="en-US" sz="1200" i="1" dirty="0" smtClean="0">
              <a:solidFill>
                <a:schemeClr val="tx2"/>
              </a:solidFill>
            </a:endParaRPr>
          </a:p>
          <a:p>
            <a:endParaRPr lang="en-US" sz="1200" dirty="0" smtClean="0"/>
          </a:p>
          <a:p>
            <a:endParaRPr lang="en-US" sz="1200" dirty="0"/>
          </a:p>
          <a:p>
            <a:endParaRPr lang="en-US" sz="2000" dirty="0" smtClean="0"/>
          </a:p>
          <a:p>
            <a:pPr marL="27432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DCEFA97-F763-40E0-8955-E44400D3370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839200" cy="987552"/>
          </a:xfrm>
        </p:spPr>
        <p:txBody>
          <a:bodyPr>
            <a:noAutofit/>
          </a:bodyPr>
          <a:lstStyle/>
          <a:p>
            <a:r>
              <a:rPr lang="en-US" sz="2800" i="1" dirty="0" smtClean="0"/>
              <a:t>Key finding 2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Widening the agreement to primary agriculture would bring benefits to both parties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4495800"/>
            <a:ext cx="7543800" cy="198120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000" dirty="0" smtClean="0"/>
              <a:t>Model estimates suggest static gains of US$1.1 billion for Turkey opening cross-border services trade</a:t>
            </a:r>
            <a:endParaRPr lang="en-US" sz="2000" dirty="0"/>
          </a:p>
          <a:p>
            <a:r>
              <a:rPr lang="en-US" sz="2000" dirty="0" smtClean="0"/>
              <a:t>Main differences in regulatory regimes are retail; transportation (EU more restrictive) &amp; professional services; rail (Turkey more restrictive)</a:t>
            </a:r>
          </a:p>
          <a:p>
            <a:pPr>
              <a:buNone/>
            </a:pPr>
            <a:endParaRPr lang="en-US" sz="2400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DCEFA97-F763-40E0-8955-E44400D3370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952"/>
          </a:xfrm>
        </p:spPr>
        <p:txBody>
          <a:bodyPr>
            <a:noAutofit/>
          </a:bodyPr>
          <a:lstStyle/>
          <a:p>
            <a:r>
              <a:rPr lang="en-US" sz="2800" i="1" dirty="0"/>
              <a:t>Key finding </a:t>
            </a:r>
            <a:r>
              <a:rPr lang="en-US" sz="2800" i="1" dirty="0" smtClean="0"/>
              <a:t>3</a:t>
            </a:r>
            <a:r>
              <a:rPr lang="en-US" sz="2800" i="1" dirty="0"/>
              <a:t/>
            </a:r>
            <a:br>
              <a:rPr lang="en-US" sz="2800" i="1" dirty="0"/>
            </a:br>
            <a:r>
              <a:rPr lang="en-US" sz="2800" dirty="0" smtClean="0"/>
              <a:t>Including services would boost trade</a:t>
            </a:r>
            <a:endParaRPr lang="en-US" sz="2800" dirty="0"/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56" y="1745324"/>
            <a:ext cx="4379843" cy="25383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798" y="1747250"/>
            <a:ext cx="4419602" cy="25364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133600" y="13716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Gravity model of Turkey’s </a:t>
            </a:r>
            <a:r>
              <a:rPr lang="en-US" sz="1400" b="1" dirty="0" smtClean="0"/>
              <a:t>services trade </a:t>
            </a:r>
            <a:r>
              <a:rPr lang="en-US" sz="1400" b="1" dirty="0"/>
              <a:t>with the EU, 2009-11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686800" cy="373380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sz="2000" dirty="0" smtClean="0"/>
              <a:t>PP in Turkey accounts for 7% of GDP</a:t>
            </a:r>
            <a:endParaRPr lang="en-US" sz="2000" dirty="0"/>
          </a:p>
          <a:p>
            <a:pPr>
              <a:spcAft>
                <a:spcPts val="1800"/>
              </a:spcAft>
            </a:pPr>
            <a:r>
              <a:rPr lang="en-US" sz="2000" dirty="0" smtClean="0"/>
              <a:t>Since 2003, PP Law has been developed to align with the </a:t>
            </a:r>
            <a:r>
              <a:rPr lang="en-US" sz="2000" i="1" dirty="0" err="1" smtClean="0"/>
              <a:t>acquis</a:t>
            </a:r>
            <a:r>
              <a:rPr lang="en-US" sz="2000" i="1" dirty="0" smtClean="0"/>
              <a:t> </a:t>
            </a:r>
            <a:r>
              <a:rPr lang="en-US" sz="2000" dirty="0" smtClean="0"/>
              <a:t>in context of accession negotiations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However limits to foreign competition / potential EU contractors remain:</a:t>
            </a:r>
          </a:p>
          <a:p>
            <a:pPr lvl="1">
              <a:spcAft>
                <a:spcPts val="1200"/>
              </a:spcAft>
            </a:pPr>
            <a:r>
              <a:rPr lang="en-US" sz="1600" dirty="0" smtClean="0"/>
              <a:t>While most tenders are open, exclusions &amp; exemptions are used (0.5% of GDP)</a:t>
            </a:r>
            <a:endParaRPr lang="en-US" sz="2000" dirty="0"/>
          </a:p>
          <a:p>
            <a:pPr lvl="1">
              <a:spcAft>
                <a:spcPts val="1200"/>
              </a:spcAft>
            </a:pPr>
            <a:r>
              <a:rPr lang="en-US" sz="1600" dirty="0" smtClean="0"/>
              <a:t>Foreign competition is also limited as a result of domestic price preferences</a:t>
            </a:r>
            <a:endParaRPr lang="en-US" sz="2000" dirty="0"/>
          </a:p>
          <a:p>
            <a:pPr lvl="1">
              <a:spcAft>
                <a:spcPts val="1200"/>
              </a:spcAft>
            </a:pPr>
            <a:r>
              <a:rPr lang="en-US" sz="1600" dirty="0" smtClean="0"/>
              <a:t>PP threshold is twice that of the EU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DCEFA97-F763-40E0-8955-E44400D3370A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4800" y="685800"/>
            <a:ext cx="8534400" cy="758952"/>
          </a:xfrm>
        </p:spPr>
        <p:txBody>
          <a:bodyPr>
            <a:noAutofit/>
          </a:bodyPr>
          <a:lstStyle/>
          <a:p>
            <a:r>
              <a:rPr lang="en-US" sz="2800" i="1" dirty="0"/>
              <a:t>Key finding 4</a:t>
            </a:r>
            <a:br>
              <a:rPr lang="en-US" sz="2800" i="1" dirty="0"/>
            </a:br>
            <a:r>
              <a:rPr lang="en-US" sz="2800" dirty="0" smtClean="0"/>
              <a:t>Bilateral opening of public procurement would bring gains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4978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8991600" cy="4873752"/>
          </a:xfrm>
        </p:spPr>
        <p:txBody>
          <a:bodyPr>
            <a:normAutofit/>
          </a:bodyPr>
          <a:lstStyle/>
          <a:p>
            <a:endParaRPr lang="en-US" sz="2000" dirty="0" smtClean="0"/>
          </a:p>
          <a:p>
            <a:pPr>
              <a:spcAft>
                <a:spcPts val="1800"/>
              </a:spcAft>
            </a:pPr>
            <a:r>
              <a:rPr lang="en-US" sz="2000" dirty="0" smtClean="0"/>
              <a:t>Turkey has obligation to align with EU legislation but cannot participate in decision making in areas related to CU</a:t>
            </a:r>
            <a:endParaRPr lang="en-US" sz="2000" dirty="0"/>
          </a:p>
          <a:p>
            <a:pPr>
              <a:spcAft>
                <a:spcPts val="1800"/>
              </a:spcAft>
            </a:pPr>
            <a:r>
              <a:rPr lang="en-US" sz="2000" dirty="0" smtClean="0"/>
              <a:t>Provisions on institutional cooperation &amp; decision shaping have not been properly implemented: increases risk of non-compliance</a:t>
            </a:r>
            <a:endParaRPr lang="en-US" sz="2000" dirty="0"/>
          </a:p>
          <a:p>
            <a:pPr>
              <a:spcAft>
                <a:spcPts val="1800"/>
              </a:spcAft>
            </a:pPr>
            <a:r>
              <a:rPr lang="en-US" sz="2000" dirty="0" smtClean="0"/>
              <a:t>First best solution would be to move forward with accession negotiations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In the meantime improve information/consultation sharing mechanisms to reduce impact of asymmetries</a:t>
            </a:r>
          </a:p>
          <a:p>
            <a:pPr lvl="1"/>
            <a:r>
              <a:rPr lang="en-US" sz="1600" dirty="0" smtClean="0"/>
              <a:t>E.g. establish ‘Friends of Turkey’ working groups; greater representation on </a:t>
            </a:r>
            <a:r>
              <a:rPr lang="en-US" sz="1600" dirty="0" err="1" smtClean="0"/>
              <a:t>comitology</a:t>
            </a:r>
            <a:r>
              <a:rPr lang="en-US" sz="1600" dirty="0" smtClean="0"/>
              <a:t> committees</a:t>
            </a:r>
          </a:p>
          <a:p>
            <a:pPr marL="274320" lvl="1" indent="0">
              <a:buNone/>
            </a:pPr>
            <a:endParaRPr lang="en-US" sz="1700" dirty="0" smtClean="0"/>
          </a:p>
          <a:p>
            <a:endParaRPr lang="en-US" sz="2400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DCEFA97-F763-40E0-8955-E44400D3370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534400" cy="758952"/>
          </a:xfrm>
        </p:spPr>
        <p:txBody>
          <a:bodyPr>
            <a:noAutofit/>
          </a:bodyPr>
          <a:lstStyle/>
          <a:p>
            <a:r>
              <a:rPr lang="en-US" sz="2800" i="1" dirty="0"/>
              <a:t>Key finding 5</a:t>
            </a:r>
            <a:br>
              <a:rPr lang="en-US" sz="2800" i="1" dirty="0"/>
            </a:br>
            <a:r>
              <a:rPr lang="en-US" sz="2800" dirty="0" smtClean="0"/>
              <a:t>Correct asymmetries to maximize gains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595" y="1447800"/>
            <a:ext cx="8991600" cy="4419600"/>
          </a:xfrm>
        </p:spPr>
        <p:txBody>
          <a:bodyPr>
            <a:normAutofit fontScale="55000" lnSpcReduction="20000"/>
          </a:bodyPr>
          <a:lstStyle/>
          <a:p>
            <a:endParaRPr lang="en-US" sz="2000" dirty="0" smtClean="0"/>
          </a:p>
          <a:p>
            <a:pPr>
              <a:spcAft>
                <a:spcPts val="1800"/>
              </a:spcAft>
            </a:pPr>
            <a:r>
              <a:rPr lang="en-US" sz="4000" dirty="0" smtClean="0"/>
              <a:t>Some EU FTAs have not been concluded with Turkey (e.g. Algeria, RSA, Mexico)</a:t>
            </a:r>
          </a:p>
          <a:p>
            <a:pPr>
              <a:spcAft>
                <a:spcPts val="1200"/>
              </a:spcAft>
            </a:pPr>
            <a:r>
              <a:rPr lang="en-US" sz="4000" dirty="0"/>
              <a:t>EU FTAs with </a:t>
            </a:r>
            <a:r>
              <a:rPr lang="en-US" sz="4000" dirty="0" smtClean="0"/>
              <a:t>US etc</a:t>
            </a:r>
            <a:r>
              <a:rPr lang="en-US" sz="4000" dirty="0"/>
              <a:t>. </a:t>
            </a:r>
            <a:r>
              <a:rPr lang="en-US" sz="4000" dirty="0" smtClean="0"/>
              <a:t>risk </a:t>
            </a:r>
            <a:r>
              <a:rPr lang="en-US" sz="4000" dirty="0"/>
              <a:t>larger potential losses for </a:t>
            </a:r>
            <a:r>
              <a:rPr lang="en-US" sz="4000" dirty="0" smtClean="0"/>
              <a:t>Turkey</a:t>
            </a:r>
          </a:p>
          <a:p>
            <a:pPr lvl="1">
              <a:spcAft>
                <a:spcPts val="1200"/>
              </a:spcAft>
            </a:pPr>
            <a:r>
              <a:rPr lang="en-US" sz="2900" dirty="0" smtClean="0"/>
              <a:t>Limits Turkish market access</a:t>
            </a:r>
          </a:p>
          <a:p>
            <a:pPr lvl="1">
              <a:spcAft>
                <a:spcPts val="1200"/>
              </a:spcAft>
            </a:pPr>
            <a:r>
              <a:rPr lang="en-US" sz="2900" dirty="0"/>
              <a:t>Erodes Turkish preferences in the EU market</a:t>
            </a:r>
          </a:p>
          <a:p>
            <a:pPr lvl="1">
              <a:spcAft>
                <a:spcPts val="1800"/>
              </a:spcAft>
            </a:pPr>
            <a:r>
              <a:rPr lang="en-US" sz="2900" dirty="0" smtClean="0"/>
              <a:t>Creates trade deflection (that could necessitate ROOs)</a:t>
            </a:r>
          </a:p>
          <a:p>
            <a:pPr>
              <a:spcAft>
                <a:spcPts val="1800"/>
              </a:spcAft>
            </a:pPr>
            <a:r>
              <a:rPr lang="en-US" sz="3500" dirty="0" smtClean="0"/>
              <a:t>Parallel track negotiations mirroring the main EU negotiations that start &amp; conclude at the same time could resolve the problem</a:t>
            </a:r>
          </a:p>
          <a:p>
            <a:r>
              <a:rPr lang="en-US" sz="3500" dirty="0" smtClean="0"/>
              <a:t>But Turkey must also be </a:t>
            </a:r>
            <a:r>
              <a:rPr lang="en-US" sz="3500" dirty="0"/>
              <a:t>ready to negotiate </a:t>
            </a:r>
            <a:r>
              <a:rPr lang="en-US" sz="3500" dirty="0" smtClean="0"/>
              <a:t>to a </a:t>
            </a:r>
            <a:r>
              <a:rPr lang="en-US" sz="3500" dirty="0"/>
              <a:t>standard of </a:t>
            </a:r>
            <a:r>
              <a:rPr lang="en-US" sz="3500" dirty="0" smtClean="0"/>
              <a:t>comprehensiveness</a:t>
            </a:r>
            <a:r>
              <a:rPr lang="en-US" sz="3500" dirty="0"/>
              <a:t> </a:t>
            </a:r>
            <a:r>
              <a:rPr lang="en-US" sz="3500" dirty="0" smtClean="0"/>
              <a:t>e.g. services, agriculture, regulations</a:t>
            </a:r>
          </a:p>
          <a:p>
            <a:pPr marL="0" indent="0" algn="ctr">
              <a:buNone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DCEFA97-F763-40E0-8955-E44400D3370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534400" cy="758952"/>
          </a:xfrm>
        </p:spPr>
        <p:txBody>
          <a:bodyPr>
            <a:noAutofit/>
          </a:bodyPr>
          <a:lstStyle/>
          <a:p>
            <a:r>
              <a:rPr lang="en-US" sz="2800" i="1" dirty="0"/>
              <a:t>Key finding </a:t>
            </a:r>
            <a:r>
              <a:rPr lang="en-US" sz="2800" i="1" dirty="0" smtClean="0"/>
              <a:t>6</a:t>
            </a:r>
            <a:r>
              <a:rPr lang="en-US" sz="2800" i="1" dirty="0"/>
              <a:t/>
            </a:r>
            <a:br>
              <a:rPr lang="en-US" sz="2800" i="1" dirty="0"/>
            </a:br>
            <a:r>
              <a:rPr lang="en-US" sz="2800" dirty="0" smtClean="0"/>
              <a:t>Formalize parallel negotiations for FTAs</a:t>
            </a:r>
            <a:endParaRPr lang="en-US" sz="28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56795" y="5715000"/>
            <a:ext cx="8534400" cy="758952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endParaRPr lang="en-US" sz="20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539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DCEFA97-F763-40E0-8955-E44400D3370A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Autofit/>
          </a:bodyPr>
          <a:lstStyle/>
          <a:p>
            <a:r>
              <a:rPr lang="en-US" sz="2800" dirty="0"/>
              <a:t>Welfare effects of finalizing non-compliant FTAs for </a:t>
            </a:r>
            <a:r>
              <a:rPr lang="en-US" sz="2800" dirty="0" smtClean="0"/>
              <a:t>Turkey</a:t>
            </a:r>
            <a:endParaRPr lang="en-US" sz="2800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9567721"/>
              </p:ext>
            </p:extLst>
          </p:nvPr>
        </p:nvGraphicFramePr>
        <p:xfrm>
          <a:off x="0" y="1828800"/>
          <a:ext cx="4191000" cy="3419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9865917"/>
              </p:ext>
            </p:extLst>
          </p:nvPr>
        </p:nvGraphicFramePr>
        <p:xfrm>
          <a:off x="4343400" y="1752600"/>
          <a:ext cx="45720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5608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8991600" cy="4873752"/>
          </a:xfrm>
        </p:spPr>
        <p:txBody>
          <a:bodyPr>
            <a:normAutofit fontScale="92500" lnSpcReduction="10000"/>
          </a:bodyPr>
          <a:lstStyle/>
          <a:p>
            <a:endParaRPr lang="en-US" sz="2000" dirty="0" smtClean="0"/>
          </a:p>
          <a:p>
            <a:pPr>
              <a:spcAft>
                <a:spcPts val="1200"/>
              </a:spcAft>
            </a:pPr>
            <a:r>
              <a:rPr lang="en-US" sz="2000" dirty="0" smtClean="0"/>
              <a:t>With some exceptions, Turkey has aligned to the </a:t>
            </a:r>
            <a:r>
              <a:rPr lang="en-US" sz="2000" i="1" dirty="0" err="1" smtClean="0"/>
              <a:t>acquis</a:t>
            </a:r>
            <a:r>
              <a:rPr lang="en-US" sz="2000" dirty="0" smtClean="0"/>
              <a:t> in areas covered by the CU</a:t>
            </a:r>
          </a:p>
          <a:p>
            <a:pPr lvl="1">
              <a:spcAft>
                <a:spcPts val="1200"/>
              </a:spcAft>
            </a:pPr>
            <a:r>
              <a:rPr lang="en-US" sz="1600" dirty="0" smtClean="0"/>
              <a:t>As of 2010, 85% according to the Turkish Ministry of EU Affairs</a:t>
            </a:r>
          </a:p>
          <a:p>
            <a:pPr lvl="1">
              <a:spcAft>
                <a:spcPts val="1800"/>
              </a:spcAft>
            </a:pPr>
            <a:r>
              <a:rPr lang="en-US" sz="1600" dirty="0" smtClean="0"/>
              <a:t>However the Commission has not been able to verify the transposition</a:t>
            </a:r>
            <a:endParaRPr lang="en-US" sz="2000" dirty="0"/>
          </a:p>
          <a:p>
            <a:pPr>
              <a:spcAft>
                <a:spcPts val="1800"/>
              </a:spcAft>
            </a:pPr>
            <a:r>
              <a:rPr lang="en-US" sz="2000" dirty="0" smtClean="0"/>
              <a:t>Important since exported products to the EU are assumed to comply with all technical regulations if the </a:t>
            </a:r>
            <a:r>
              <a:rPr lang="en-US" sz="2000" i="1" dirty="0" err="1" smtClean="0"/>
              <a:t>acquis</a:t>
            </a:r>
            <a:r>
              <a:rPr lang="en-US" sz="2000" dirty="0" smtClean="0"/>
              <a:t> has been adopted</a:t>
            </a:r>
            <a:endParaRPr lang="en-US" sz="2000" dirty="0"/>
          </a:p>
          <a:p>
            <a:pPr>
              <a:spcAft>
                <a:spcPts val="1800"/>
              </a:spcAft>
            </a:pPr>
            <a:r>
              <a:rPr lang="en-US" sz="2000" dirty="0"/>
              <a:t>L</a:t>
            </a:r>
            <a:r>
              <a:rPr lang="en-US" sz="2000" dirty="0" smtClean="0"/>
              <a:t>ack of harmonization in select Old Approach directives &amp; risks from continued harmonization</a:t>
            </a:r>
            <a:endParaRPr lang="en-US" sz="2000" dirty="0"/>
          </a:p>
          <a:p>
            <a:pPr>
              <a:spcAft>
                <a:spcPts val="1800"/>
              </a:spcAft>
            </a:pPr>
            <a:r>
              <a:rPr lang="en-US" sz="2000" dirty="0" smtClean="0"/>
              <a:t>Process of transposition is also outdated: last list issued in 1997</a:t>
            </a:r>
          </a:p>
          <a:p>
            <a:r>
              <a:rPr lang="en-US" sz="2000" dirty="0" smtClean="0"/>
              <a:t>Formal mechanism needed to keep track of stock of EU legislation &amp; status of transposition to reduce the ‘notification deficit’</a:t>
            </a:r>
            <a:endParaRPr lang="en-US" sz="1300" dirty="0" smtClean="0"/>
          </a:p>
          <a:p>
            <a:endParaRPr lang="en-US" sz="2400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DCEFA97-F763-40E0-8955-E44400D3370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991600" cy="758952"/>
          </a:xfrm>
        </p:spPr>
        <p:txBody>
          <a:bodyPr>
            <a:noAutofit/>
          </a:bodyPr>
          <a:lstStyle/>
          <a:p>
            <a:r>
              <a:rPr lang="en-US" sz="2800" i="1" dirty="0"/>
              <a:t>Key finding 7</a:t>
            </a:r>
            <a:br>
              <a:rPr lang="en-US" sz="2800" i="1" dirty="0"/>
            </a:br>
            <a:r>
              <a:rPr lang="en-US" sz="2800" dirty="0"/>
              <a:t>F</a:t>
            </a:r>
            <a:r>
              <a:rPr lang="en-US" sz="2800" dirty="0" smtClean="0"/>
              <a:t>ormal mechanism needed to ensure transparency in Turkey’s transposition of the </a:t>
            </a:r>
            <a:r>
              <a:rPr lang="en-US" sz="2800" i="1" dirty="0" err="1" smtClean="0"/>
              <a:t>acquis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4301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8991600" cy="4038600"/>
          </a:xfrm>
        </p:spPr>
        <p:txBody>
          <a:bodyPr>
            <a:normAutofit/>
          </a:bodyPr>
          <a:lstStyle/>
          <a:p>
            <a:endParaRPr lang="en-US" sz="2000" dirty="0" smtClean="0"/>
          </a:p>
          <a:p>
            <a:endParaRPr lang="en-US" sz="2000" dirty="0"/>
          </a:p>
          <a:p>
            <a:pPr>
              <a:spcAft>
                <a:spcPts val="1800"/>
              </a:spcAft>
            </a:pPr>
            <a:r>
              <a:rPr lang="en-US" sz="2000" dirty="0" smtClean="0"/>
              <a:t>Existing DSM limited to disagreements on duration of safeguards</a:t>
            </a:r>
            <a:endParaRPr lang="en-US" sz="2000" dirty="0"/>
          </a:p>
          <a:p>
            <a:pPr>
              <a:spcAft>
                <a:spcPts val="1800"/>
              </a:spcAft>
            </a:pPr>
            <a:r>
              <a:rPr lang="en-US" sz="2000" dirty="0" smtClean="0"/>
              <a:t>Improved DSM would rebalance market access obligations and </a:t>
            </a:r>
            <a:r>
              <a:rPr lang="en-US" sz="2000" dirty="0"/>
              <a:t>resolve various trade irritants</a:t>
            </a:r>
          </a:p>
          <a:p>
            <a:pPr>
              <a:spcAft>
                <a:spcPts val="1800"/>
              </a:spcAft>
            </a:pPr>
            <a:r>
              <a:rPr lang="en-US" sz="2000" dirty="0" smtClean="0"/>
              <a:t>A DSM where one party can bring a case on a broader range of </a:t>
            </a:r>
            <a:r>
              <a:rPr lang="en-US" sz="2000" dirty="0"/>
              <a:t>disputes would be more effective</a:t>
            </a:r>
          </a:p>
          <a:p>
            <a:r>
              <a:rPr lang="en-US" sz="2000" dirty="0" smtClean="0"/>
              <a:t>To facilitate implementation, </a:t>
            </a:r>
            <a:r>
              <a:rPr lang="en-US" sz="2000" dirty="0"/>
              <a:t>s</a:t>
            </a:r>
            <a:r>
              <a:rPr lang="en-US" sz="2000" dirty="0" smtClean="0"/>
              <a:t>imultaneously reduce asymmetries in decision making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DCEFA97-F763-40E0-8955-E44400D3370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8534400" cy="1066800"/>
          </a:xfrm>
        </p:spPr>
        <p:txBody>
          <a:bodyPr>
            <a:noAutofit/>
          </a:bodyPr>
          <a:lstStyle/>
          <a:p>
            <a:r>
              <a:rPr lang="en-US" sz="2800" i="1" dirty="0"/>
              <a:t>Key finding </a:t>
            </a:r>
            <a:r>
              <a:rPr lang="en-US" sz="2800" i="1" dirty="0" smtClean="0"/>
              <a:t>8</a:t>
            </a:r>
            <a:r>
              <a:rPr lang="en-US" sz="2800" i="1" dirty="0"/>
              <a:t/>
            </a:r>
            <a:br>
              <a:rPr lang="en-US" sz="2800" i="1" dirty="0"/>
            </a:br>
            <a:r>
              <a:rPr lang="en-US" sz="2800" dirty="0" smtClean="0"/>
              <a:t>Implement functioning dispute settlement mechanism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6947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8991600" cy="541020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US" sz="2000" dirty="0"/>
          </a:p>
          <a:p>
            <a:pPr>
              <a:spcAft>
                <a:spcPts val="1200"/>
              </a:spcAft>
            </a:pPr>
            <a:r>
              <a:rPr lang="en-US" sz="2000" dirty="0" smtClean="0"/>
              <a:t>Road transport permits—especially for transit—should be liberalized at least for goods covered by the CU</a:t>
            </a:r>
          </a:p>
          <a:p>
            <a:pPr lvl="1">
              <a:spcAft>
                <a:spcPts val="1200"/>
              </a:spcAft>
            </a:pPr>
            <a:r>
              <a:rPr lang="en-US" sz="1600" dirty="0" smtClean="0"/>
              <a:t>Commission could receive a mandate to negotiate: </a:t>
            </a:r>
            <a:r>
              <a:rPr lang="en-US" sz="1600" dirty="0" err="1" smtClean="0"/>
              <a:t>i</a:t>
            </a:r>
            <a:r>
              <a:rPr lang="en-US" sz="1600" dirty="0" smtClean="0"/>
              <a:t>) transport services; or ii) road transit agreement (Hungary and Romania); or iii) road transport agreement (Switzerland)</a:t>
            </a:r>
          </a:p>
          <a:p>
            <a:pPr lvl="1">
              <a:spcAft>
                <a:spcPts val="1800"/>
              </a:spcAft>
            </a:pPr>
            <a:r>
              <a:rPr lang="en-US" sz="1600" dirty="0" smtClean="0"/>
              <a:t>Transport Policy Chapter of the </a:t>
            </a:r>
            <a:r>
              <a:rPr lang="en-US" sz="1600" i="1" dirty="0" err="1" smtClean="0"/>
              <a:t>acquis</a:t>
            </a:r>
            <a:r>
              <a:rPr lang="en-US" sz="1600" dirty="0" smtClean="0"/>
              <a:t> could be opened</a:t>
            </a:r>
            <a:endParaRPr lang="en-US" sz="2000" dirty="0"/>
          </a:p>
          <a:p>
            <a:pPr>
              <a:spcAft>
                <a:spcPts val="1800"/>
              </a:spcAft>
            </a:pPr>
            <a:r>
              <a:rPr lang="en-US" sz="2000" dirty="0" smtClean="0"/>
              <a:t>Establish a “Green Lane” for pre-qualified business people traveling to the EU on business to obtain long-term, multiple entry visas with simplified documentary requirements</a:t>
            </a:r>
          </a:p>
          <a:p>
            <a:r>
              <a:rPr lang="en-US" sz="2000" dirty="0" smtClean="0"/>
              <a:t>Enhance dialogue before Trade Defense Instrument investigations are launched on EU-Turkey trade e.g. Early Warning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DCEFA97-F763-40E0-8955-E44400D3370A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686800" cy="758952"/>
          </a:xfrm>
        </p:spPr>
        <p:txBody>
          <a:bodyPr>
            <a:noAutofit/>
          </a:bodyPr>
          <a:lstStyle/>
          <a:p>
            <a:r>
              <a:rPr lang="en-US" sz="2800" i="1" dirty="0"/>
              <a:t>Key finding 9</a:t>
            </a:r>
            <a:br>
              <a:rPr lang="en-US" sz="2800" i="1" dirty="0"/>
            </a:br>
            <a:r>
              <a:rPr lang="en-US" sz="2800" dirty="0" smtClean="0"/>
              <a:t>Reduce trade costs for continued growth in trade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1402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340291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en-US" sz="4800" dirty="0" smtClean="0"/>
              <a:t>Thank You.</a:t>
            </a:r>
            <a:endParaRPr lang="en-US" sz="4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DCEFA97-F763-40E0-8955-E44400D3370A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30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264091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en-US" sz="4800" dirty="0" smtClean="0"/>
              <a:t>RESERVE SLIDES</a:t>
            </a:r>
            <a:endParaRPr lang="en-US" sz="4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DCEFA97-F763-40E0-8955-E44400D3370A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49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447800"/>
            <a:ext cx="8229600" cy="42367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1200" i="1" dirty="0"/>
              <a:t> </a:t>
            </a:r>
            <a:r>
              <a:rPr lang="en-US" sz="1200" i="1" dirty="0" smtClean="0"/>
              <a:t>          </a:t>
            </a:r>
            <a:r>
              <a:rPr lang="en-US" sz="1200" i="1" dirty="0"/>
              <a:t>a) Change in Turkish real income		</a:t>
            </a:r>
            <a:r>
              <a:rPr lang="en-US" sz="1200" i="1" dirty="0" smtClean="0"/>
              <a:t>            b</a:t>
            </a:r>
            <a:r>
              <a:rPr lang="en-US" sz="1200" i="1" dirty="0"/>
              <a:t>) Change in EU real income</a:t>
            </a:r>
            <a:endParaRPr lang="en-US" sz="1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DCEFA97-F763-40E0-8955-E44400D3370A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Simulated effects of deepening the EU-Turkey trade agreement in primary agriculture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5562600" y="4218999"/>
            <a:ext cx="31486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/>
              <a:t> </a:t>
            </a:r>
            <a:r>
              <a:rPr lang="en-US" sz="1200" i="1" dirty="0" smtClean="0"/>
              <a:t>c) </a:t>
            </a:r>
            <a:r>
              <a:rPr lang="en-US" sz="1200" i="1" dirty="0"/>
              <a:t>Change </a:t>
            </a:r>
            <a:r>
              <a:rPr lang="en-US" sz="1200" i="1" dirty="0" smtClean="0"/>
              <a:t>in Turkish farm employment</a:t>
            </a:r>
            <a:endParaRPr lang="en-US" sz="12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70510" y="4495999"/>
            <a:ext cx="4577992" cy="100697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SzPct val="150000"/>
              <a:buNone/>
            </a:pPr>
            <a:r>
              <a:rPr lang="en-US" sz="1700" dirty="0" smtClean="0"/>
              <a:t>Measures to improve productivity could help offset negative effects </a:t>
            </a:r>
          </a:p>
          <a:p>
            <a:pPr marL="109728" indent="0">
              <a:buSzPct val="150000"/>
              <a:buNone/>
            </a:pPr>
            <a:r>
              <a:rPr lang="en-US" sz="1700" dirty="0" smtClean="0"/>
              <a:t>e.g. increased agricultural research</a:t>
            </a:r>
            <a:endParaRPr lang="en-US" sz="1200" i="1" dirty="0" smtClean="0"/>
          </a:p>
          <a:p>
            <a:pPr marL="274320" lvl="1" indent="0">
              <a:buFont typeface="Verdana"/>
              <a:buNone/>
            </a:pPr>
            <a:endParaRPr lang="en-US" sz="1200" i="1" dirty="0" smtClean="0">
              <a:solidFill>
                <a:schemeClr val="tx2"/>
              </a:solidFill>
            </a:endParaRPr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sz="2000" dirty="0" smtClean="0"/>
          </a:p>
          <a:p>
            <a:pPr marL="274320" lvl="1" indent="0">
              <a:buFont typeface="Verdana"/>
              <a:buNone/>
            </a:pPr>
            <a:endParaRPr lang="en-US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5603037"/>
              </p:ext>
            </p:extLst>
          </p:nvPr>
        </p:nvGraphicFramePr>
        <p:xfrm>
          <a:off x="345896" y="1676400"/>
          <a:ext cx="3962400" cy="2438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1331712"/>
              </p:ext>
            </p:extLst>
          </p:nvPr>
        </p:nvGraphicFramePr>
        <p:xfrm>
          <a:off x="4876800" y="1752600"/>
          <a:ext cx="3997504" cy="2362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2630973"/>
              </p:ext>
            </p:extLst>
          </p:nvPr>
        </p:nvGraphicFramePr>
        <p:xfrm>
          <a:off x="4876800" y="4405698"/>
          <a:ext cx="3962400" cy="2452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0882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23844</TotalTime>
  <Words>902</Words>
  <Application>Microsoft Office PowerPoint</Application>
  <PresentationFormat>Ekran Gösterisi (4:3)</PresentationFormat>
  <Paragraphs>144</Paragraphs>
  <Slides>16</Slides>
  <Notes>16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5" baseType="lpstr">
      <vt:lpstr>Arial</vt:lpstr>
      <vt:lpstr>Calibri</vt:lpstr>
      <vt:lpstr>Lucida Sans Unicode</vt:lpstr>
      <vt:lpstr>Ruda-Bold</vt:lpstr>
      <vt:lpstr>Times New Roman</vt:lpstr>
      <vt:lpstr>Verdana</vt:lpstr>
      <vt:lpstr>Wingdings 2</vt:lpstr>
      <vt:lpstr>Wingdings 3</vt:lpstr>
      <vt:lpstr>Concourse</vt:lpstr>
      <vt:lpstr>  Evaluation of the  EU-TURKEY Customs Union  by  the World Bank  33rd Meeting of the  EU-Turkey JCC  June 20, 2014 İzmir  </vt:lpstr>
      <vt:lpstr>Key Messages</vt:lpstr>
      <vt:lpstr>Objectives of the evaluation</vt:lpstr>
      <vt:lpstr>Key finding 1 The CU has brought greater benefits than an FTA</vt:lpstr>
      <vt:lpstr>Key finding 2 Widening the agreement to primary agriculture would bring benefits to both parties</vt:lpstr>
      <vt:lpstr>Key finding 3 Including services would boost trade</vt:lpstr>
      <vt:lpstr>Key finding 4 Bilateral opening of public procurement would bring gains</vt:lpstr>
      <vt:lpstr>Key finding 5 Correct asymmetries to maximize gains</vt:lpstr>
      <vt:lpstr>Key finding 6 Formalize parallel negotiations for FTAs</vt:lpstr>
      <vt:lpstr>Welfare effects of finalizing non-compliant FTAs for Turkey</vt:lpstr>
      <vt:lpstr>Key finding 7 Formal mechanism needed to ensure transparency in Turkey’s transposition of the acquis</vt:lpstr>
      <vt:lpstr>Key finding 8 Implement functioning dispute settlement mechanism</vt:lpstr>
      <vt:lpstr>Key finding 9 Reduce trade costs for continued growth in trade</vt:lpstr>
      <vt:lpstr>PowerPoint Sunusu</vt:lpstr>
      <vt:lpstr>PowerPoint Sunusu</vt:lpstr>
      <vt:lpstr>Simulated effects of deepening the EU-Turkey trade agreement in primary agriculture</vt:lpstr>
    </vt:vector>
  </TitlesOfParts>
  <Company>The World Bank 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Bank’s Agricultural Strategy in Africa:  An Update</dc:title>
  <dc:creator>wb17980</dc:creator>
  <cp:lastModifiedBy>user</cp:lastModifiedBy>
  <cp:revision>424</cp:revision>
  <cp:lastPrinted>2014-06-19T12:15:07Z</cp:lastPrinted>
  <dcterms:created xsi:type="dcterms:W3CDTF">2010-11-04T18:01:03Z</dcterms:created>
  <dcterms:modified xsi:type="dcterms:W3CDTF">2014-06-19T13:51:52Z</dcterms:modified>
</cp:coreProperties>
</file>